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11" r:id="rId7"/>
    <p:sldId id="310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7" r:id="rId43"/>
    <p:sldId id="348" r:id="rId44"/>
    <p:sldId id="349" r:id="rId45"/>
    <p:sldId id="350" r:id="rId46"/>
    <p:sldId id="351" r:id="rId47"/>
    <p:sldId id="352" r:id="rId48"/>
    <p:sldId id="353" r:id="rId49"/>
    <p:sldId id="354" r:id="rId50"/>
    <p:sldId id="357" r:id="rId51"/>
    <p:sldId id="356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C00CC5-64B7-40CF-B3C4-9C0362EF78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5F5969-DA0F-469F-8A4A-DD7B8B6A74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C2DD-4037-468C-9EAD-490493D32E7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34F72-8979-4C60-A7A4-FC6F731FCF1B}" type="slidenum">
              <a:rPr lang="en-US"/>
              <a:pPr/>
              <a:t>10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FB916-A7AB-48B6-BC42-F66FC32E3846}" type="slidenum">
              <a:rPr lang="en-US"/>
              <a:pPr/>
              <a:t>11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D5FFA5-6F1D-4E69-8C82-52AC2B994A12}" type="slidenum">
              <a:rPr lang="en-US"/>
              <a:pPr/>
              <a:t>12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49D3D-7284-4B1E-A909-02D4FF979FCB}" type="slidenum">
              <a:rPr lang="en-US"/>
              <a:pPr/>
              <a:t>13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67426-5FE3-4274-8B2A-F146D8CC1AE6}" type="slidenum">
              <a:rPr lang="en-US"/>
              <a:pPr/>
              <a:t>14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ED36B-83C4-490D-BEBC-909473FEE3B5}" type="slidenum">
              <a:rPr lang="en-US"/>
              <a:pPr/>
              <a:t>15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0D66D-4AFE-418F-8451-A15245DFD3D6}" type="slidenum">
              <a:rPr lang="en-US"/>
              <a:pPr/>
              <a:t>16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482B6-7B4C-4EF2-A658-5422FB6DF2FB}" type="slidenum">
              <a:rPr lang="en-US"/>
              <a:pPr/>
              <a:t>17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18196E-DF4D-4D52-9744-AB9C4B57D9F4}" type="slidenum">
              <a:rPr lang="en-US"/>
              <a:pPr/>
              <a:t>18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9529C-DAC3-4684-B158-C35909D31CE3}" type="slidenum">
              <a:rPr lang="en-US"/>
              <a:pPr/>
              <a:t>19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BCF32-0199-48AA-B1C4-72414CC54236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0CD07-30B2-4A45-AFFA-64FDF8C9C275}" type="slidenum">
              <a:rPr lang="en-US"/>
              <a:pPr/>
              <a:t>20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4537BC-A5FD-429E-93EB-94FDAC384B11}" type="slidenum">
              <a:rPr lang="en-US"/>
              <a:pPr/>
              <a:t>21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C85D4-572B-4752-842E-95EB45ED2D1B}" type="slidenum">
              <a:rPr lang="en-US"/>
              <a:pPr/>
              <a:t>22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F3D31-3E26-4DEB-9E02-5C8FF922DE3D}" type="slidenum">
              <a:rPr lang="en-US"/>
              <a:pPr/>
              <a:t>23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E1286-0081-4930-B48A-DB34D5AE57E2}" type="slidenum">
              <a:rPr lang="en-US"/>
              <a:pPr/>
              <a:t>24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F802F-AECE-40E9-9E33-4E60F074B008}" type="slidenum">
              <a:rPr lang="en-US"/>
              <a:pPr/>
              <a:t>25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BD537-0DFC-4A1D-B8C9-8F9E05EE8E49}" type="slidenum">
              <a:rPr lang="en-US"/>
              <a:pPr/>
              <a:t>26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F4FFC-112B-4545-8A48-4A913DF2AFC4}" type="slidenum">
              <a:rPr lang="en-US"/>
              <a:pPr/>
              <a:t>27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F5D0A3-BF84-4CC6-92B6-1823F52F8F67}" type="slidenum">
              <a:rPr lang="en-US"/>
              <a:pPr/>
              <a:t>28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2D8DD-325C-4CB1-93BB-04B384F92475}" type="slidenum">
              <a:rPr lang="en-US"/>
              <a:pPr/>
              <a:t>29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46FCE-F157-4FE0-9317-2223CAABC8E0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B326C-73A0-46EE-8321-AEFF4355EB7E}" type="slidenum">
              <a:rPr lang="en-US"/>
              <a:pPr/>
              <a:t>30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3B2E2-753F-4ABE-80D2-25D4E02639DA}" type="slidenum">
              <a:rPr lang="en-US"/>
              <a:pPr/>
              <a:t>31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2C353-048E-4070-B3F0-507215F52943}" type="slidenum">
              <a:rPr lang="en-US"/>
              <a:pPr/>
              <a:t>32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64C58-2C0C-4636-BAEC-4B50E3310940}" type="slidenum">
              <a:rPr lang="en-US"/>
              <a:pPr/>
              <a:t>33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B7120-9827-419B-98B5-9B10148268E3}" type="slidenum">
              <a:rPr lang="en-US"/>
              <a:pPr/>
              <a:t>34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BD2EA-B859-4E7A-9274-4604EBBF30E6}" type="slidenum">
              <a:rPr lang="en-US"/>
              <a:pPr/>
              <a:t>35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CC3A2-08C0-4291-8D8A-EF5AA8EA22EC}" type="slidenum">
              <a:rPr lang="en-US"/>
              <a:pPr/>
              <a:t>36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3E2F4-5359-4157-884C-032C5210B467}" type="slidenum">
              <a:rPr lang="en-US"/>
              <a:pPr/>
              <a:t>37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D2CEB-E960-4308-93F4-1711F6E0B31C}" type="slidenum">
              <a:rPr lang="en-US"/>
              <a:pPr/>
              <a:t>38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5B548-7F5C-4917-8846-5B65393F649E}" type="slidenum">
              <a:rPr lang="en-US"/>
              <a:pPr/>
              <a:t>39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2F3EFE-57B9-4629-9DC8-259BC512D112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07262-D28E-44D5-B4CE-7DBC14CB986F}" type="slidenum">
              <a:rPr lang="en-US"/>
              <a:pPr/>
              <a:t>40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3F05D-E5EF-440E-950C-EE6DD83B1443}" type="slidenum">
              <a:rPr lang="en-US"/>
              <a:pPr/>
              <a:t>41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C6B31-6EF2-446A-A2B5-326827F423EC}" type="slidenum">
              <a:rPr lang="en-US"/>
              <a:pPr/>
              <a:t>42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596B9-8A62-4B4B-996C-9BF157B9EB30}" type="slidenum">
              <a:rPr lang="en-US"/>
              <a:pPr/>
              <a:t>43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95629-4209-48B2-BD65-93669822516F}" type="slidenum">
              <a:rPr lang="en-US"/>
              <a:pPr/>
              <a:t>44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EDBA7-0546-4CF0-A7D8-7E8E7D23FB76}" type="slidenum">
              <a:rPr lang="en-US"/>
              <a:pPr/>
              <a:t>45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16462-B14C-40CB-85BC-06DFC93FF18C}" type="slidenum">
              <a:rPr lang="en-US"/>
              <a:pPr/>
              <a:t>46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CFBCC-680A-4204-9767-8C2B0C454E10}" type="slidenum">
              <a:rPr lang="en-US"/>
              <a:pPr/>
              <a:t>47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2DE8C-B73C-44FA-922B-638506D6E34B}" type="slidenum">
              <a:rPr lang="en-US"/>
              <a:pPr/>
              <a:t>48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75330-2A74-48D0-92EB-7BFC2FE49D94}" type="slidenum">
              <a:rPr lang="en-US"/>
              <a:pPr/>
              <a:t>49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BA85A-4FD0-4459-A299-5C78ADFB6F84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2DE8C-B73C-44FA-922B-638506D6E34B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75330-2A74-48D0-92EB-7BFC2FE49D94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BC8A2-1F02-41AD-A595-34B231E154C5}" type="slidenum">
              <a:rPr lang="en-US"/>
              <a:pPr/>
              <a:t>6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0520B-14F1-4607-BFEF-97CAC585521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3A7AB-D41C-40E6-9A44-7C8721127B52}" type="slidenum">
              <a:rPr lang="en-US"/>
              <a:pPr/>
              <a:t>8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A03FA-7825-47D3-950C-F3A3A36B7DC0}" type="slidenum">
              <a:rPr lang="en-US"/>
              <a:pPr/>
              <a:t>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E66AD-2E06-489D-9377-67B1A9762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D12EA-1B78-408F-935D-F46930838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4FC2D-08E5-4782-82F5-C4CA81656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ECCDA-76AB-4182-B390-99D1603798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722C1-886B-4CB9-85EA-A6D66BCCB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987F-9D3E-4686-A9D6-7AF4885EC4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9E06E-44B9-4418-B106-E77C25C17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527A2-0A8D-4D12-B067-ABD314BD4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F7E16-865F-4DDA-8695-8C5C3D89CA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13E61-9A75-40CE-8129-505FF07564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30068-67A3-4FBA-AA33-4313E1F3E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F29239-A91A-43DD-92A7-30FF1DCCC2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2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400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40" name="AutoShape 9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200</a:t>
            </a:r>
            <a:endParaRPr lang="en-US" sz="3600" b="1">
              <a:hlinkClick r:id="rId7" action="ppaction://hlinksldjump"/>
            </a:endParaRPr>
          </a:p>
        </p:txBody>
      </p:sp>
      <p:sp>
        <p:nvSpPr>
          <p:cNvPr id="2151" name="AutoShape 10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smtClean="0">
                <a:solidFill>
                  <a:schemeClr val="bg1"/>
                </a:solidFill>
                <a:latin typeface="Garamond" pitchFamily="18" charset="0"/>
              </a:rPr>
              <a:t>Biodiversity</a:t>
            </a: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Threats to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Biodiversity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Conserving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Biodiversity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Human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Impacts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Actual Test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Questions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process of transferring genes is known as</a:t>
            </a:r>
            <a:endParaRPr lang="en-US" dirty="0"/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Genetic Engineering</a:t>
            </a:r>
            <a:endParaRPr lang="en-US" dirty="0"/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An event in which a large amount of all living species become extinct in a relatively short time</a:t>
            </a:r>
            <a:endParaRPr lang="en-US" dirty="0"/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Mass extinction</a:t>
            </a:r>
            <a:endParaRPr lang="en-US" dirty="0"/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All the materials and organisms found in the biosphere</a:t>
            </a:r>
            <a:endParaRPr lang="en-US" dirty="0"/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Natural resources</a:t>
            </a:r>
            <a:endParaRPr lang="en-US" dirty="0"/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excessive use of species that have economic value is known as</a:t>
            </a:r>
            <a:endParaRPr lang="en-US" dirty="0"/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verexploitation</a:t>
            </a:r>
            <a:endParaRPr lang="en-US" dirty="0"/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gradual process of species becoming extinct is known as</a:t>
            </a:r>
            <a:endParaRPr lang="en-US" dirty="0"/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Background extinction</a:t>
            </a:r>
            <a:endParaRPr lang="en-US" dirty="0"/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When the last member of the species dies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Occurs when fertilizers, animal waste, sewage, or other substances rich in phosphorus flow in waterways causing extensive algae growth</a:t>
            </a:r>
            <a:endParaRPr lang="en-US" dirty="0"/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Eutrophication</a:t>
            </a:r>
            <a:endParaRPr lang="en-US" dirty="0"/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Resources that are replaced faster than they are consumed are known as</a:t>
            </a:r>
            <a:endParaRPr lang="en-US" dirty="0"/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Renewable resources</a:t>
            </a:r>
            <a:endParaRPr lang="en-US" dirty="0"/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Using resources at a rate at which they can be replaced or recycled is known as</a:t>
            </a:r>
            <a:endParaRPr lang="en-US" dirty="0"/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Sustainable use</a:t>
            </a:r>
            <a:endParaRPr lang="en-US" dirty="0"/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Species that are found only in specific geographic area</a:t>
            </a:r>
            <a:endParaRPr lang="en-US" dirty="0"/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Endemic species</a:t>
            </a:r>
            <a:endParaRPr lang="en-US" dirty="0"/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use of living organisms such as prokaryotes, fungi, or plants to detoxify a polluted are is known as</a:t>
            </a:r>
            <a:endParaRPr lang="en-US" dirty="0"/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Bioremediation</a:t>
            </a:r>
            <a:endParaRPr lang="en-US" dirty="0"/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Extinction</a:t>
            </a:r>
            <a:endParaRPr lang="en-US" dirty="0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Adding natural predators to a degraded ecosystem is known as</a:t>
            </a:r>
            <a:endParaRPr lang="en-US" dirty="0"/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Biological augmentation</a:t>
            </a:r>
            <a:endParaRPr lang="en-US" dirty="0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Throughout history, humans have lived primarily as what types of groups?</a:t>
            </a:r>
            <a:endParaRPr lang="en-US" dirty="0"/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Hunters/gatherers </a:t>
            </a:r>
            <a:endParaRPr lang="en-US" dirty="0"/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What layer of the atmosphere contains the ozone layer</a:t>
            </a:r>
            <a:endParaRPr lang="en-US" dirty="0"/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tratosphere</a:t>
            </a:r>
            <a:endParaRPr lang="en-US" dirty="0"/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What specific atom is the main cause of the greenhouse effect</a:t>
            </a:r>
            <a:endParaRPr lang="en-US" dirty="0"/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CO2</a:t>
            </a:r>
            <a:endParaRPr lang="en-US" dirty="0"/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two different sources of water pollution are known as</a:t>
            </a:r>
            <a:endParaRPr lang="en-US" dirty="0"/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Point and Non-point</a:t>
            </a:r>
            <a:endParaRPr lang="en-US" dirty="0"/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Thee number of different species in a biological community</a:t>
            </a:r>
            <a:endParaRPr lang="en-US" dirty="0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accumulation of chemicals in organisms at higher </a:t>
            </a:r>
            <a:r>
              <a:rPr lang="en-US" dirty="0" err="1" smtClean="0"/>
              <a:t>trophic</a:t>
            </a:r>
            <a:r>
              <a:rPr lang="en-US" dirty="0" smtClean="0"/>
              <a:t> levels of a food chain is known as what</a:t>
            </a:r>
            <a:endParaRPr lang="en-US" dirty="0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Biomagnification</a:t>
            </a:r>
            <a:endParaRPr lang="en-US" dirty="0"/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True or false: the best way to restore a damaged ecosystem is to introduce predators to control the population of endemic species</a:t>
            </a:r>
            <a:endParaRPr lang="en-US" dirty="0"/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cheetah population was around 100,000 in 1900. Today, fewer than 12,000 cheetahs remain. What type of natural </a:t>
            </a:r>
            <a:r>
              <a:rPr lang="en-US" dirty="0" err="1" smtClean="0"/>
              <a:t>recources</a:t>
            </a:r>
            <a:r>
              <a:rPr lang="en-US" dirty="0" smtClean="0"/>
              <a:t> are cheetahs considered?</a:t>
            </a:r>
            <a:endParaRPr lang="en-US" dirty="0"/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onrenewable</a:t>
            </a:r>
            <a:endParaRPr lang="en-US" dirty="0"/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variety of ecosystems that are present in the biosphere is called</a:t>
            </a:r>
            <a:endParaRPr lang="en-US" dirty="0"/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Ecosystem Diversity</a:t>
            </a:r>
            <a:endParaRPr lang="en-US" dirty="0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different environmental conditions that occur along the boundaries of an ecosystem are described by ecologists as ________</a:t>
            </a:r>
            <a:endParaRPr lang="en-US" dirty="0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Edge Effects</a:t>
            </a:r>
            <a:endParaRPr lang="en-US" dirty="0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Species diversity</a:t>
            </a:r>
            <a:endParaRPr lang="en-US" dirty="0"/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Why is sandstone classified as a nonrenewable resource</a:t>
            </a:r>
            <a:endParaRPr lang="en-US" dirty="0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Sandstone takes thousands of years to form</a:t>
            </a:r>
            <a:endParaRPr lang="en-US" dirty="0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Maintaining ______ has a direct economic value to humans</a:t>
            </a:r>
            <a:endParaRPr lang="en-US" dirty="0"/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/>
              <a:t>Biodiversity.</a:t>
            </a:r>
            <a:endParaRPr lang="en-US" dirty="0"/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Why is it important to maintain biodiversity for medical reasons?</a:t>
            </a:r>
            <a:endParaRPr lang="en-US" dirty="0"/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Humans rely on plants for medicine</a:t>
            </a:r>
            <a:endParaRPr lang="en-US" dirty="0"/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469</Words>
  <Application>Microsoft Office PowerPoint</Application>
  <PresentationFormat>On-screen Show (4:3)</PresentationFormat>
  <Paragraphs>135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Slide 1</vt:lpstr>
      <vt:lpstr>When the last member of the species dies</vt:lpstr>
      <vt:lpstr>Extinction</vt:lpstr>
      <vt:lpstr>Thee number of different species in a biological community</vt:lpstr>
      <vt:lpstr>Species diversity</vt:lpstr>
      <vt:lpstr>Maintaining ______ has a direct economic value to humans</vt:lpstr>
      <vt:lpstr>Biodiversity.</vt:lpstr>
      <vt:lpstr>Why is it important to maintain biodiversity for medical reasons?</vt:lpstr>
      <vt:lpstr>Humans rely on plants for medicine</vt:lpstr>
      <vt:lpstr>The process of transferring genes is known as</vt:lpstr>
      <vt:lpstr>Genetic Engineering</vt:lpstr>
      <vt:lpstr>An event in which a large amount of all living species become extinct in a relatively short time</vt:lpstr>
      <vt:lpstr>Mass extinction</vt:lpstr>
      <vt:lpstr>All the materials and organisms found in the biosphere</vt:lpstr>
      <vt:lpstr>Natural resources</vt:lpstr>
      <vt:lpstr>The excessive use of species that have economic value is known as</vt:lpstr>
      <vt:lpstr>Overexploitation</vt:lpstr>
      <vt:lpstr>The gradual process of species becoming extinct is known as</vt:lpstr>
      <vt:lpstr>Background extinction</vt:lpstr>
      <vt:lpstr>Occurs when fertilizers, animal waste, sewage, or other substances rich in phosphorus flow in waterways causing extensive algae growth</vt:lpstr>
      <vt:lpstr>Eutrophication</vt:lpstr>
      <vt:lpstr>Resources that are replaced faster than they are consumed are known as</vt:lpstr>
      <vt:lpstr>Renewable resources</vt:lpstr>
      <vt:lpstr>Using resources at a rate at which they can be replaced or recycled is known as</vt:lpstr>
      <vt:lpstr>Sustainable use</vt:lpstr>
      <vt:lpstr>Species that are found only in specific geographic area</vt:lpstr>
      <vt:lpstr>Endemic species</vt:lpstr>
      <vt:lpstr>The use of living organisms such as prokaryotes, fungi, or plants to detoxify a polluted are is known as</vt:lpstr>
      <vt:lpstr>Bioremediation</vt:lpstr>
      <vt:lpstr>Adding natural predators to a degraded ecosystem is known as</vt:lpstr>
      <vt:lpstr>Biological augmentation</vt:lpstr>
      <vt:lpstr>Throughout history, humans have lived primarily as what types of groups?</vt:lpstr>
      <vt:lpstr>Hunters/gatherers </vt:lpstr>
      <vt:lpstr>What layer of the atmosphere contains the ozone layer</vt:lpstr>
      <vt:lpstr>Stratosphere</vt:lpstr>
      <vt:lpstr>What specific atom is the main cause of the greenhouse effect</vt:lpstr>
      <vt:lpstr>CO2</vt:lpstr>
      <vt:lpstr>The two different sources of water pollution are known as</vt:lpstr>
      <vt:lpstr>Point and Non-point</vt:lpstr>
      <vt:lpstr>The accumulation of chemicals in organisms at higher trophic levels of a food chain is known as what</vt:lpstr>
      <vt:lpstr>Biomagnification</vt:lpstr>
      <vt:lpstr>True or false: the best way to restore a damaged ecosystem is to introduce predators to control the population of endemic species</vt:lpstr>
      <vt:lpstr>False</vt:lpstr>
      <vt:lpstr>The cheetah population was around 100,000 in 1900. Today, fewer than 12,000 cheetahs remain. What type of natural recources are cheetahs considered?</vt:lpstr>
      <vt:lpstr>Nonrenewable</vt:lpstr>
      <vt:lpstr>The variety of ecosystems that are present in the biosphere is called</vt:lpstr>
      <vt:lpstr>Ecosystem Diversity</vt:lpstr>
      <vt:lpstr>The different environmental conditions that occur along the boundaries of an ecosystem are described by ecologists as ________</vt:lpstr>
      <vt:lpstr>Edge Effects</vt:lpstr>
      <vt:lpstr>Why is sandstone classified as a nonrenewable resource</vt:lpstr>
      <vt:lpstr>Sandstone takes thousands of years to form</vt:lpstr>
    </vt:vector>
  </TitlesOfParts>
  <Company>Grant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mschmoll</cp:lastModifiedBy>
  <cp:revision>51</cp:revision>
  <dcterms:created xsi:type="dcterms:W3CDTF">1998-08-19T17:45:48Z</dcterms:created>
  <dcterms:modified xsi:type="dcterms:W3CDTF">2012-01-11T14:33:33Z</dcterms:modified>
</cp:coreProperties>
</file>